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488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482221" y="3969067"/>
            <a:ext cx="7665839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036" b="1" i="1" kern="0" spc="-60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Sign</a:t>
            </a:r>
            <a:r>
              <a:rPr lang="en-US" sz="6036" b="1" i="1" kern="0" spc="-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Scribe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2517696" y="5260538"/>
            <a:ext cx="9594890" cy="11108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b="1" kern="0" spc="-35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Raspberry Pi Based Sign Language Interpreter</a:t>
            </a:r>
            <a:endParaRPr lang="en-US" sz="3499" dirty="0"/>
          </a:p>
        </p:txBody>
      </p:sp>
      <p:sp>
        <p:nvSpPr>
          <p:cNvPr id="7" name="Text 4"/>
          <p:cNvSpPr/>
          <p:nvPr/>
        </p:nvSpPr>
        <p:spPr>
          <a:xfrm>
            <a:off x="2517696" y="6704648"/>
            <a:ext cx="959489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ELECTRONICS IN SERVICE TO SOCIETY PROJECT - GROUP 1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Shape 2"/>
          <p:cNvSpPr/>
          <p:nvPr/>
        </p:nvSpPr>
        <p:spPr>
          <a:xfrm>
            <a:off x="2614970" y="1143833"/>
            <a:ext cx="27742" cy="5941814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2434411" y="1407676"/>
            <a:ext cx="388739" cy="388739"/>
          </a:xfrm>
          <a:prstGeom prst="roundRect">
            <a:avLst>
              <a:gd name="adj" fmla="val 17148"/>
            </a:avLst>
          </a:prstGeom>
          <a:solidFill>
            <a:srgbClr val="232629"/>
          </a:solidFill>
          <a:ln/>
        </p:spPr>
      </p:sp>
      <p:sp>
        <p:nvSpPr>
          <p:cNvPr id="6" name="Text 4"/>
          <p:cNvSpPr/>
          <p:nvPr/>
        </p:nvSpPr>
        <p:spPr>
          <a:xfrm>
            <a:off x="3073122" y="1366004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Testing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3428524" y="1915716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Importing required libraries for implementation of Mediapipe.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3428524" y="2359938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Implementation of pose estimation using Mediapipe for real-time gesture recognition.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3428524" y="2804160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Integration of the trained recognition model with the system.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3428524" y="3248382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Interfacing the LCD display with Raspberry Pi to visually display text output.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434411" y="4311968"/>
            <a:ext cx="388739" cy="388739"/>
          </a:xfrm>
          <a:prstGeom prst="roundRect">
            <a:avLst>
              <a:gd name="adj" fmla="val 17148"/>
            </a:avLst>
          </a:prstGeom>
          <a:solidFill>
            <a:srgbClr val="232629"/>
          </a:solidFill>
          <a:ln/>
        </p:spPr>
      </p:sp>
      <p:sp>
        <p:nvSpPr>
          <p:cNvPr id="12" name="Text 10"/>
          <p:cNvSpPr/>
          <p:nvPr/>
        </p:nvSpPr>
        <p:spPr>
          <a:xfrm>
            <a:off x="3073122" y="4270296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Interface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3428524" y="4820007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Installation of necessary libraries for I2C LCD display interfacing.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3428524" y="5264229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Interfacing the LCD display with Raspberry Pi to visually display text output.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428524" y="5708452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Installation of necessary libraries for text-to-speech (TTS) functionality.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3428524" y="6152674"/>
            <a:ext cx="86840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Writing code to convert text output into speech, enabling users to hear the interpreted signs through wired earphones connected to the audio jack.</a:t>
            </a:r>
            <a:endParaRPr lang="en-US" sz="175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809226-3DAA-4C4B-A64F-825C78B0A4DD}"/>
              </a:ext>
            </a:extLst>
          </p:cNvPr>
          <p:cNvSpPr txBox="1"/>
          <p:nvPr/>
        </p:nvSpPr>
        <p:spPr>
          <a:xfrm>
            <a:off x="2457098" y="1407676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3</a:t>
            </a:r>
            <a:endParaRPr lang="en-I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157DF9-D9B1-B8BB-F9F1-C152DAF860CA}"/>
              </a:ext>
            </a:extLst>
          </p:cNvPr>
          <p:cNvSpPr txBox="1"/>
          <p:nvPr/>
        </p:nvSpPr>
        <p:spPr>
          <a:xfrm>
            <a:off x="2457098" y="4311968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4</a:t>
            </a:r>
            <a:endParaRPr lang="en-I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93214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OMPONENTS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2181939"/>
            <a:ext cx="19921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Raspberry Pi 4B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517696" y="3098483"/>
            <a:ext cx="1992154" cy="36658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Raspberry Pi 4B serves as the core of  </a:t>
            </a:r>
            <a:r>
              <a:rPr lang="en-US" sz="1600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</a:t>
            </a:r>
            <a:r>
              <a:rPr lang="en-US" sz="16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Scribe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providing the computational power and connectivity needed for real-time video processing, gesture analysis, and text/audio output generation.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059442" y="2181939"/>
            <a:ext cx="19921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Web-Camera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059442" y="2751296"/>
            <a:ext cx="1992154" cy="43323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web-camera is crucial for </a:t>
            </a:r>
            <a:r>
              <a:rPr lang="en-US" sz="1600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</a:t>
            </a:r>
            <a:r>
              <a:rPr lang="en-US" sz="16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Scribe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capturing real-time video for precise gesture recognition. Integrated with the Raspberry Pi 4B, it accurately interprets intricate hand movements, ensuring seamless translation.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601188" y="2181939"/>
            <a:ext cx="1992154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Wired Earphones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01188" y="3098483"/>
            <a:ext cx="1992154" cy="39990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wired earphones in </a:t>
            </a:r>
            <a:r>
              <a:rPr lang="en-US" sz="1600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</a:t>
            </a:r>
            <a:r>
              <a:rPr lang="en-US" sz="16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Scribe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provide audible feedback by transmitting interpreted sign language into spoken language, enhancing accessibility for both deaf and hearing communities, fostering inclusivity and understanding.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142934" y="2181939"/>
            <a:ext cx="19921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22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LCD Display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0142934" y="2751296"/>
            <a:ext cx="1992154" cy="2999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LCD display is vital for </a:t>
            </a:r>
            <a:r>
              <a:rPr lang="en-US" sz="1600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Sign</a:t>
            </a:r>
            <a:r>
              <a:rPr lang="en-US" sz="1600" dirty="0">
                <a:solidFill>
                  <a:srgbClr val="FFFFF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Scribe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showing interpreted gestures. It makes communication accessible to all, enhancing usability for both deaf and hearing users.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70057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COST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REPORT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739866" y="2980134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Sr. No.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382453" y="2980134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Component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360450" y="2980134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Cost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2517696" y="3454241"/>
            <a:ext cx="9594890" cy="614958"/>
          </a:xfrm>
          <a:prstGeom prst="rect">
            <a:avLst/>
          </a:prstGeom>
          <a:solidFill>
            <a:srgbClr val="232629"/>
          </a:solidFill>
          <a:ln/>
        </p:spPr>
      </p:sp>
      <p:sp>
        <p:nvSpPr>
          <p:cNvPr id="9" name="Text 7"/>
          <p:cNvSpPr/>
          <p:nvPr/>
        </p:nvSpPr>
        <p:spPr>
          <a:xfrm>
            <a:off x="2739866" y="3595092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382453" y="3595092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Raspberry Pi 4 Model B with 4 GB RAM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8360450" y="3595092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4649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739866" y="4210050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382453" y="4210050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I2C LCD Display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8360450" y="4210050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230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2517696" y="4684157"/>
            <a:ext cx="9594890" cy="614958"/>
          </a:xfrm>
          <a:prstGeom prst="rect">
            <a:avLst/>
          </a:prstGeom>
          <a:solidFill>
            <a:srgbClr val="232629"/>
          </a:solidFill>
          <a:ln/>
        </p:spPr>
      </p:sp>
      <p:sp>
        <p:nvSpPr>
          <p:cNvPr id="16" name="Text 14"/>
          <p:cNvSpPr/>
          <p:nvPr/>
        </p:nvSpPr>
        <p:spPr>
          <a:xfrm>
            <a:off x="2739866" y="4825008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382453" y="4825008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USB Web-Camera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8360450" y="4825008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1850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2739866" y="5439966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4382453" y="5439966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Wired Headphones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360450" y="5439966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50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2517696" y="5914073"/>
            <a:ext cx="9594890" cy="614958"/>
          </a:xfrm>
          <a:prstGeom prst="rect">
            <a:avLst/>
          </a:prstGeom>
          <a:solidFill>
            <a:srgbClr val="232629"/>
          </a:solidFill>
          <a:ln/>
        </p:spPr>
      </p:sp>
      <p:sp>
        <p:nvSpPr>
          <p:cNvPr id="23" name="Text 21"/>
          <p:cNvSpPr/>
          <p:nvPr/>
        </p:nvSpPr>
        <p:spPr>
          <a:xfrm>
            <a:off x="2739866" y="6054923"/>
            <a:ext cx="11906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4382453" y="6054923"/>
            <a:ext cx="352603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TOTAL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8360450" y="6054923"/>
            <a:ext cx="352984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6779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4124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927985" y="558760"/>
            <a:ext cx="5079802" cy="634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kern="0" spc="-4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CONTRIBUTORS</a:t>
            </a:r>
            <a:endParaRPr lang="en-US" sz="4000" dirty="0"/>
          </a:p>
        </p:txBody>
      </p:sp>
      <p:sp>
        <p:nvSpPr>
          <p:cNvPr id="5" name="Text 3"/>
          <p:cNvSpPr/>
          <p:nvPr/>
        </p:nvSpPr>
        <p:spPr>
          <a:xfrm>
            <a:off x="3253026" y="1498402"/>
            <a:ext cx="844927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560"/>
              </a:lnSpc>
              <a:buSzPct val="100000"/>
              <a:buFont typeface="+mj-lt"/>
              <a:buAutoNum type="arabicPeriod"/>
            </a:pPr>
            <a:r>
              <a:rPr lang="en-US" sz="1600" b="1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Yash</a:t>
            </a:r>
            <a:r>
              <a:rPr lang="en-US" sz="160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Bhavnani (211060035):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578066" y="1904762"/>
            <a:ext cx="8124230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Responsible for setting up the Raspberry Pi: Installation of the OS and the necessary libraries required for project implementation.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3578066" y="2636282"/>
            <a:ext cx="8124230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Successfully identified and resolved issues related to interfacing the Camera Module 3 with Raspberry Pi.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578066" y="3367802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Contributed in developing code for Text-to-Speech conversion on Raspberry Pi.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3578066" y="3774162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Researched about interfacing the LCD Display with Raspberry Pi and assisted with it.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578066" y="4180523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Worked on interfacing the Web Camera with Raspberry Pi by downloading necessary packages.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253026" y="4586883"/>
            <a:ext cx="844927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560"/>
              </a:lnSpc>
              <a:buSzPct val="100000"/>
              <a:buFont typeface="+mj-lt"/>
              <a:buAutoNum type="arabicPeriod" startAt="2"/>
            </a:pPr>
            <a:r>
              <a:rPr lang="en-US" sz="1600" b="1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Flavia</a:t>
            </a:r>
            <a:r>
              <a:rPr lang="en-US" sz="160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Saldanha (211021007):</a:t>
            </a: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578066" y="4993243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Responsible for conceptualizing the project idea and collaborated with the team to refine it.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578066" y="5399603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Assisted in the initial setup of Raspberry Pi, including OS installations.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578066" y="5805964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Installed necessary libraries to support project functionalities.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578066" y="6212324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Developed a dataset for 10 gestures, achieving an accuracy rate of 90%.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578066" y="6618684"/>
            <a:ext cx="8124230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Worked on interfacing the LCD display, ensuring it effectively presented the text format of interpreted gestures.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578066" y="7350204"/>
            <a:ext cx="8124230" cy="325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56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Implemented thresholds for probability to optimize display output.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10758"/>
            <a:ext cx="14630400" cy="8236387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877264" y="699135"/>
            <a:ext cx="9230916" cy="355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7"/>
              </a:lnSpc>
              <a:buSzPct val="100000"/>
              <a:buFont typeface="+mj-lt"/>
              <a:buAutoNum type="arabicPeriod"/>
            </a:pPr>
            <a:r>
              <a:rPr lang="en-US" sz="1748" b="1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Samruddhi</a:t>
            </a:r>
            <a:r>
              <a:rPr lang="en-US" sz="1748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Patil (211061032):</a:t>
            </a: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endParaRPr lang="en-US" sz="1748" dirty="0"/>
          </a:p>
        </p:txBody>
      </p:sp>
      <p:sp>
        <p:nvSpPr>
          <p:cNvPr id="5" name="Text 3"/>
          <p:cNvSpPr/>
          <p:nvPr/>
        </p:nvSpPr>
        <p:spPr>
          <a:xfrm>
            <a:off x="3232309" y="1143119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Found and curated relevant sample dataset and resources crucial for model training, ensuring comprehensive coverage of gesture variations.</a:t>
            </a:r>
            <a:endParaRPr lang="en-US" sz="1748" dirty="0"/>
          </a:p>
        </p:txBody>
      </p:sp>
      <p:sp>
        <p:nvSpPr>
          <p:cNvPr id="6" name="Text 4"/>
          <p:cNvSpPr/>
          <p:nvPr/>
        </p:nvSpPr>
        <p:spPr>
          <a:xfrm>
            <a:off x="3232309" y="1942386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Developed and fine-tuned the machine learning model, adjusting parameters to boost accuracy and performance.</a:t>
            </a:r>
            <a:endParaRPr lang="en-US" sz="1748" dirty="0"/>
          </a:p>
        </p:txBody>
      </p:sp>
      <p:sp>
        <p:nvSpPr>
          <p:cNvPr id="7" name="Text 5"/>
          <p:cNvSpPr/>
          <p:nvPr/>
        </p:nvSpPr>
        <p:spPr>
          <a:xfrm>
            <a:off x="3232309" y="2741652"/>
            <a:ext cx="8875871" cy="355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Contributed to debugging of interfacing issues between Raspberry Pi and the Camera module.</a:t>
            </a:r>
            <a:endParaRPr lang="en-US" sz="1748" dirty="0"/>
          </a:p>
        </p:txBody>
      </p:sp>
      <p:sp>
        <p:nvSpPr>
          <p:cNvPr id="8" name="Text 6"/>
          <p:cNvSpPr/>
          <p:nvPr/>
        </p:nvSpPr>
        <p:spPr>
          <a:xfrm>
            <a:off x="3232309" y="3185636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Successfully interfaced jack earphones with Raspberry Pi, converting textual interpretations into clear audio output.</a:t>
            </a:r>
            <a:endParaRPr lang="en-US" sz="1748" dirty="0"/>
          </a:p>
        </p:txBody>
      </p:sp>
      <p:sp>
        <p:nvSpPr>
          <p:cNvPr id="9" name="Text 7"/>
          <p:cNvSpPr/>
          <p:nvPr/>
        </p:nvSpPr>
        <p:spPr>
          <a:xfrm>
            <a:off x="3232309" y="3984903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Participated in collaborative problem-solving sessions, offering insights and solutions to technical challenges.   </a:t>
            </a:r>
            <a:endParaRPr lang="en-US" sz="1748" dirty="0"/>
          </a:p>
        </p:txBody>
      </p:sp>
      <p:sp>
        <p:nvSpPr>
          <p:cNvPr id="10" name="Text 8"/>
          <p:cNvSpPr/>
          <p:nvPr/>
        </p:nvSpPr>
        <p:spPr>
          <a:xfrm>
            <a:off x="2877264" y="4784169"/>
            <a:ext cx="9230916" cy="355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7"/>
              </a:lnSpc>
              <a:buSzPct val="100000"/>
              <a:buFont typeface="+mj-lt"/>
              <a:buAutoNum type="arabicPeriod" startAt="2"/>
            </a:pPr>
            <a:r>
              <a:rPr lang="en-US" sz="1748" b="1" dirty="0">
                <a:solidFill>
                  <a:srgbClr val="F9D933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Sakshi</a:t>
            </a:r>
            <a:r>
              <a:rPr lang="en-US" sz="1748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Rathod (211061010):</a:t>
            </a: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endParaRPr lang="en-US" sz="1748" dirty="0"/>
          </a:p>
        </p:txBody>
      </p:sp>
      <p:sp>
        <p:nvSpPr>
          <p:cNvPr id="11" name="Text 9"/>
          <p:cNvSpPr/>
          <p:nvPr/>
        </p:nvSpPr>
        <p:spPr>
          <a:xfrm>
            <a:off x="3232309" y="5228153"/>
            <a:ext cx="8875871" cy="355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Contributed in the initial setup of Raspberry Pi, including OS installations.</a:t>
            </a:r>
            <a:endParaRPr lang="en-US" sz="1748" dirty="0"/>
          </a:p>
        </p:txBody>
      </p:sp>
      <p:sp>
        <p:nvSpPr>
          <p:cNvPr id="12" name="Text 10"/>
          <p:cNvSpPr/>
          <p:nvPr/>
        </p:nvSpPr>
        <p:spPr>
          <a:xfrm>
            <a:off x="3232309" y="5672138"/>
            <a:ext cx="8875871" cy="355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Developed and tested a dataset for 10 gestures, achieving an accuracy rate of 80%.</a:t>
            </a:r>
            <a:endParaRPr lang="en-US" sz="1748" dirty="0"/>
          </a:p>
        </p:txBody>
      </p:sp>
      <p:sp>
        <p:nvSpPr>
          <p:cNvPr id="13" name="Text 11"/>
          <p:cNvSpPr/>
          <p:nvPr/>
        </p:nvSpPr>
        <p:spPr>
          <a:xfrm>
            <a:off x="3232309" y="6116122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Assisted in interfacing the LCD display with Raspberry Pi ensuring it effectively presented the text format of interpreted gestures.</a:t>
            </a:r>
            <a:endParaRPr lang="en-US" sz="1748" dirty="0"/>
          </a:p>
        </p:txBody>
      </p:sp>
      <p:sp>
        <p:nvSpPr>
          <p:cNvPr id="14" name="Text 12"/>
          <p:cNvSpPr/>
          <p:nvPr/>
        </p:nvSpPr>
        <p:spPr>
          <a:xfrm>
            <a:off x="3232309" y="6915388"/>
            <a:ext cx="8875871" cy="710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685800" lvl="1" indent="-342900" algn="l">
              <a:lnSpc>
                <a:spcPts val="2797"/>
              </a:lnSpc>
              <a:buSzPct val="100000"/>
              <a:buChar char="•"/>
            </a:pPr>
            <a:r>
              <a:rPr lang="en-US" sz="1748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Assisted in interfacing jack earphones with Raspberry Pi, converting textual interpretations into clear audio output. </a:t>
            </a:r>
            <a:endParaRPr lang="en-US" sz="1748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635693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60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You!</a:t>
            </a:r>
            <a:endParaRPr lang="en-US" sz="6036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60115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628787"/>
            <a:ext cx="7477601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Our project aims to break down communication barriers faced by the deaf and hard of hearing community through the development of a Raspberry Pi 4B-Based Sign Language Interpreter. By leveraging technology, we seek to provide real-time sign language interpretation, promoting inclusivity and accessibility. Additionally, integrating text-to-speech functionality aims to further assist the visually impaired, enhancing overall accessibility.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517696" y="185142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BJECTIVE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517696" y="2879050"/>
            <a:ext cx="959489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primary objective of this project is to develop a Sign Language Interpreter using a Raspberry Pi 4B with a USB camera. The project aims to contribute to the United Nations Sustainable Development Goals (SDGs), specifically targeting </a:t>
            </a:r>
            <a:r>
              <a:rPr lang="en-US" sz="1750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SDG 4 - Quality Education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r>
              <a:rPr lang="en-US" sz="1750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SDG 10 - Reduced Inequalities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517696" y="4128730"/>
            <a:ext cx="959489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leveraging the capabilities of the Raspberry Pi 4B and a quality web-camera, the team seeks to create a technological solution that can interpret and translate sign language gestures in real-time, to text as well as speech. 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517696" y="5378410"/>
            <a:ext cx="9594890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Through the development of this Sign Language Interpreter, the team aspires to empower individuals with hearing and visual impairments and foster a more inclusive society where communication is accessible to all.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50185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FEATURES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873097" y="2640568"/>
            <a:ext cx="92394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Gesture Recognition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system utilizes a USB camera to capture and interpret sign language gestures in real-time, striving for efficient and effective communication, while acknowledging ongoing enhancements for further precision and responsiveness.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873097" y="3795593"/>
            <a:ext cx="92394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User-Friendly Interface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interpreter includes a user-friendly interface displaying the interpreted signs, making it accessible to both individuals with hearing impairments and those without prior knowledge of sign language. Additionally, the integrated text-to-speech (TTS) functionality, accessible via wired earphones, enhances usability for all users, fostering inclusive communication.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873097" y="5661422"/>
            <a:ext cx="92394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u="sng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Integration with Educational Resources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The interpreter is designed to integrate seamlessly with educational materials, providing a valuable tool for deaf students and educators. It can be used in classrooms, online courses, or other educational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32585"/>
            <a:ext cx="747760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1. </a:t>
            </a:r>
            <a:r>
              <a:rPr lang="en-US" sz="2624" b="1" kern="0" spc="-26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ALIGNMENT WITH SDG 4</a:t>
            </a: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QUALITY EDUCATION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1188601" y="2687717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to Spoken Information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Enables inclusive education by providing access to spoken content.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601" y="3487341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Facilitates Communication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Promotes dialogue with non-signers, fostering collaboration.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4286964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Enhances Language Skills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Supports language development through exposure to spoken language.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5086588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Promotes Independence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Empowers students to engage with spoken content autonomously.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88601" y="5886212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Prepares for Real-World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Equips learners to navigate situations requiring spoken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343388"/>
            <a:ext cx="7477601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2. </a:t>
            </a:r>
            <a:r>
              <a:rPr lang="en-US" sz="2624" b="1" kern="0" spc="-26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ALIGNMENT WITH SDG 10</a:t>
            </a: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- REDUCED INEQUALITIES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1188601" y="339852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Equal Access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Provides fair access to spoken content, reducing barriers.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601" y="3842742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Inclusive Dialogue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Fosters inclusive communication, reducing social gaps.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88601" y="4286964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Empowered Skills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Enhances language abilities, leveling opportunities.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88601" y="4731187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Self-Reliance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Promotes independence, bridging educational disparities.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88601" y="5175409"/>
            <a:ext cx="712220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b="1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Real-World Readiness</a:t>
            </a: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Prepares for spoken communication, fostering social equality.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Text 2"/>
          <p:cNvSpPr/>
          <p:nvPr/>
        </p:nvSpPr>
        <p:spPr>
          <a:xfrm>
            <a:off x="2517696" y="125956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CHEMATIC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517696" y="2487097"/>
            <a:ext cx="452747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Old Layout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696" y="3070265"/>
            <a:ext cx="4522470" cy="357401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594759" y="2487097"/>
            <a:ext cx="452532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New Layout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4759" y="3070265"/>
            <a:ext cx="4522470" cy="364986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17696" y="413730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44" dirty="0">
                <a:solidFill>
                  <a:srgbClr val="F9D93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</a:t>
            </a:r>
            <a:r>
              <a:rPr lang="en-US" sz="4374" b="1" kern="0" spc="-44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MPLEMENTATION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614970" y="5164931"/>
            <a:ext cx="27742" cy="170485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Shape 4"/>
          <p:cNvSpPr/>
          <p:nvPr/>
        </p:nvSpPr>
        <p:spPr>
          <a:xfrm>
            <a:off x="2434411" y="5428774"/>
            <a:ext cx="388739" cy="388739"/>
          </a:xfrm>
          <a:prstGeom prst="roundRect">
            <a:avLst>
              <a:gd name="adj" fmla="val 17148"/>
            </a:avLst>
          </a:prstGeom>
          <a:solidFill>
            <a:srgbClr val="232629"/>
          </a:solidFill>
          <a:ln/>
        </p:spPr>
      </p:sp>
      <p:sp>
        <p:nvSpPr>
          <p:cNvPr id="8" name="Text 5"/>
          <p:cNvSpPr/>
          <p:nvPr/>
        </p:nvSpPr>
        <p:spPr>
          <a:xfrm>
            <a:off x="3073122" y="5387102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Raspberry Pi Setup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3428524" y="5936813"/>
            <a:ext cx="86840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Initial setup of Raspberry Pi 4B and installation of suitable environment for code implementation.</a:t>
            </a:r>
            <a:endParaRPr lang="en-US" sz="17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1B5383-5AF7-06A4-B162-D91D7B41C662}"/>
              </a:ext>
            </a:extLst>
          </p:cNvPr>
          <p:cNvSpPr txBox="1"/>
          <p:nvPr/>
        </p:nvSpPr>
        <p:spPr>
          <a:xfrm>
            <a:off x="2458701" y="5440026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1</a:t>
            </a:r>
            <a:endParaRPr lang="en-I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4" name="Shape 2"/>
          <p:cNvSpPr/>
          <p:nvPr/>
        </p:nvSpPr>
        <p:spPr>
          <a:xfrm>
            <a:off x="2614970" y="2196227"/>
            <a:ext cx="27742" cy="3837146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2434411" y="2460069"/>
            <a:ext cx="388739" cy="388739"/>
          </a:xfrm>
          <a:prstGeom prst="roundRect">
            <a:avLst>
              <a:gd name="adj" fmla="val 17148"/>
            </a:avLst>
          </a:prstGeom>
          <a:solidFill>
            <a:srgbClr val="232629"/>
          </a:solidFill>
          <a:ln/>
        </p:spPr>
      </p:sp>
      <p:sp>
        <p:nvSpPr>
          <p:cNvPr id="6" name="Text 4"/>
          <p:cNvSpPr/>
          <p:nvPr/>
        </p:nvSpPr>
        <p:spPr>
          <a:xfrm>
            <a:off x="3073122" y="2418398"/>
            <a:ext cx="33329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281"/>
              </a:lnSpc>
              <a:buNone/>
            </a:pPr>
            <a:r>
              <a:rPr lang="en-US" sz="2624" b="1" kern="0" spc="-26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Modelling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3428524" y="2968109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Creation of dataset for Indian sign language gestures.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3428524" y="3412331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Importing necessary libraries for data processing.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3428524" y="3856553"/>
            <a:ext cx="868406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Specifying the path for storing images.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3428524" y="4300776"/>
            <a:ext cx="86840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Designing the model structure, utilizing a pose-based deep learning model with LSTM for sequential data processing.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428524" y="5100399"/>
            <a:ext cx="8684062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Training the model and evaluating its performance on test data, achieving an accuracy rate of 85-90%.</a:t>
            </a: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987600-476C-287C-BBCC-E35DAC2A6E7F}"/>
              </a:ext>
            </a:extLst>
          </p:cNvPr>
          <p:cNvSpPr txBox="1"/>
          <p:nvPr/>
        </p:nvSpPr>
        <p:spPr>
          <a:xfrm>
            <a:off x="2457098" y="2460069"/>
            <a:ext cx="343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2</a:t>
            </a:r>
            <a:endParaRPr lang="en-IN" sz="24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1179</Words>
  <Application>Microsoft Office PowerPoint</Application>
  <PresentationFormat>Custom</PresentationFormat>
  <Paragraphs>119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Microsoft YaHei</vt:lpstr>
      <vt:lpstr>Arial</vt:lpstr>
      <vt:lpstr>Montserrat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Flavia Saldanha</cp:lastModifiedBy>
  <cp:revision>2</cp:revision>
  <dcterms:created xsi:type="dcterms:W3CDTF">2024-05-17T12:59:16Z</dcterms:created>
  <dcterms:modified xsi:type="dcterms:W3CDTF">2024-05-17T13:12:28Z</dcterms:modified>
</cp:coreProperties>
</file>